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77" r:id="rId11"/>
    <p:sldId id="265" r:id="rId12"/>
    <p:sldId id="278" r:id="rId13"/>
    <p:sldId id="279" r:id="rId14"/>
    <p:sldId id="280" r:id="rId15"/>
    <p:sldId id="281" r:id="rId16"/>
    <p:sldId id="282" r:id="rId17"/>
    <p:sldId id="266" r:id="rId18"/>
    <p:sldId id="268" r:id="rId19"/>
    <p:sldId id="269" r:id="rId20"/>
    <p:sldId id="270" r:id="rId21"/>
    <p:sldId id="271" r:id="rId22"/>
    <p:sldId id="283" r:id="rId23"/>
    <p:sldId id="285" r:id="rId24"/>
    <p:sldId id="284" r:id="rId25"/>
    <p:sldId id="286" r:id="rId26"/>
    <p:sldId id="287" r:id="rId27"/>
    <p:sldId id="288" r:id="rId28"/>
    <p:sldId id="289" r:id="rId29"/>
    <p:sldId id="290" r:id="rId30"/>
    <p:sldId id="27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介绍条码管理和ERP系统" id="{DFB964BB-868D-4124-BDB0-736F797496D0}">
          <p14:sldIdLst>
            <p14:sldId id="256"/>
            <p14:sldId id="261"/>
            <p14:sldId id="257"/>
            <p14:sldId id="258"/>
            <p14:sldId id="259"/>
            <p14:sldId id="260"/>
            <p14:sldId id="262"/>
            <p14:sldId id="263"/>
            <p14:sldId id="264"/>
            <p14:sldId id="277"/>
          </p14:sldIdLst>
        </p14:section>
        <p14:section name="案例介绍" id="{0DB95F9D-705F-49E5-9DEB-752DBF88C15B}">
          <p14:sldIdLst>
            <p14:sldId id="265"/>
            <p14:sldId id="278"/>
            <p14:sldId id="279"/>
            <p14:sldId id="280"/>
            <p14:sldId id="281"/>
            <p14:sldId id="282"/>
            <p14:sldId id="266"/>
            <p14:sldId id="268"/>
            <p14:sldId id="269"/>
            <p14:sldId id="270"/>
            <p14:sldId id="271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16" autoAdjust="0"/>
    <p:restoredTop sz="94660"/>
  </p:normalViewPr>
  <p:slideViewPr>
    <p:cSldViewPr snapToGrid="0">
      <p:cViewPr varScale="1">
        <p:scale>
          <a:sx n="70" d="100"/>
          <a:sy n="70" d="100"/>
        </p:scale>
        <p:origin x="3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6B8FF-FAFC-4430-B49C-A3D7914F2673}" type="datetimeFigureOut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19838-4FF2-4214-B750-9BC49241B2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1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19838-4FF2-4214-B750-9BC49241B2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1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D74F-2B05-4B75-A8F5-19E15D291C57}" type="datetime1">
              <a:rPr lang="zh-CN" altLang="en-US" smtClean="0"/>
              <a:t>2013-09-05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886200" y="6356349"/>
            <a:ext cx="2743200" cy="365125"/>
          </a:xfrm>
        </p:spPr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71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D5896-5BB9-4984-BA60-AA8A3AD1EBC8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8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9045-D5B8-435D-8EC2-39131AB12CE8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6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71900" y="6356349"/>
            <a:ext cx="2743200" cy="365125"/>
          </a:xfrm>
        </p:spPr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275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4C7D-1C38-4B42-B309-4E2702F9CC56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699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F81B7-7729-4D02-9418-9B3C4DADE4F7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8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8F70-CE9F-4DBB-B29B-BA44413654CF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40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8757-FDE2-461E-BD90-EAB63A3D5B94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91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D226C-A8E9-4F30-A591-1E18A5DF8D69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7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2B35-56CD-44C8-BE81-014FC8CA625F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377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C3238-87C3-4DFD-B38A-B7F2FF37B856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7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14096-5470-49BA-A5F3-2FB0C309EE9C}" type="datetime1">
              <a:rPr lang="zh-CN" altLang="en-US" smtClean="0"/>
              <a:t>2013-09-05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上海杰然软件科技有限公司</a:t>
            </a:r>
            <a:endParaRPr lang="zh-CN" altLang="en-US" dirty="0"/>
          </a:p>
        </p:txBody>
      </p:sp>
      <p:pic>
        <p:nvPicPr>
          <p:cNvPr id="9" name="图片 8" descr="公司LOGO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57158" y="285728"/>
            <a:ext cx="2057400" cy="638175"/>
          </a:xfrm>
          <a:prstGeom prst="rect">
            <a:avLst/>
          </a:prstGeom>
        </p:spPr>
      </p:pic>
      <p:pic>
        <p:nvPicPr>
          <p:cNvPr id="11" name="图片 10" descr="共欢w漕宝路（范）杰然  户内背胶写真+5mm雪夫板+银边条 ，30X60cm.tif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61542" y="5149863"/>
            <a:ext cx="786139" cy="15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2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&#31163;&#32447;&#20986;&#20837;&#24211;&#23458;&#25143;&#26041;&#26696;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741342"/>
            <a:ext cx="9144000" cy="1602359"/>
          </a:xfrm>
        </p:spPr>
        <p:txBody>
          <a:bodyPr/>
          <a:lstStyle/>
          <a:p>
            <a:r>
              <a:rPr lang="en-US" altLang="zh-CN" dirty="0" err="1" smtClean="0"/>
              <a:t>Barcode&amp;ERP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8343-AFD9-4488-8C73-15099ACA097A}" type="datetime1">
              <a:rPr lang="zh-CN" altLang="en-US" smtClean="0"/>
              <a:t>2013-09-05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463119" y="6356349"/>
            <a:ext cx="2743200" cy="365125"/>
          </a:xfrm>
        </p:spPr>
        <p:txBody>
          <a:bodyPr/>
          <a:lstStyle/>
          <a:p>
            <a:fld id="{97CBE8C4-6BDB-4E4C-B5A0-0B7778B746D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2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621" y="23268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用友</a:t>
            </a:r>
            <a:r>
              <a:rPr lang="en-US" altLang="zh-CN" dirty="0"/>
              <a:t>U8+</a:t>
            </a:r>
            <a:r>
              <a:rPr lang="zh-CN" altLang="en-US" dirty="0"/>
              <a:t>条码管理系统的应用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东特</a:t>
            </a:r>
            <a:r>
              <a:rPr lang="en-US" altLang="zh-CN" dirty="0"/>
              <a:t>MES</a:t>
            </a:r>
            <a:r>
              <a:rPr lang="zh-CN" altLang="en-US" dirty="0"/>
              <a:t>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东特（浙江）</a:t>
            </a:r>
            <a:r>
              <a:rPr lang="zh-CN" altLang="en-US" dirty="0" smtClean="0"/>
              <a:t>有限公司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东特</a:t>
            </a:r>
            <a:r>
              <a:rPr lang="zh-CN" altLang="en-US" dirty="0"/>
              <a:t>（浙江）有限公司（</a:t>
            </a:r>
            <a:r>
              <a:rPr lang="en-US" altLang="zh-CN" dirty="0" smtClean="0"/>
              <a:t>TOTOKU(ZHEJIANG)CO.,LTD.)(</a:t>
            </a:r>
            <a:r>
              <a:rPr lang="zh-CN" altLang="en-US" dirty="0"/>
              <a:t>简称</a:t>
            </a:r>
            <a:r>
              <a:rPr lang="en-US" altLang="zh-CN" dirty="0"/>
              <a:t>TTZ</a:t>
            </a:r>
            <a:r>
              <a:rPr lang="zh-CN" altLang="en-US" dirty="0"/>
              <a:t>）是由日本东京特殊电线株式会社（东证上市）于</a:t>
            </a:r>
            <a:r>
              <a:rPr lang="en-US" altLang="zh-CN" dirty="0"/>
              <a:t>2003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月投资</a:t>
            </a:r>
            <a:r>
              <a:rPr lang="zh-CN" altLang="en-US" dirty="0" smtClean="0"/>
              <a:t>设立，公司</a:t>
            </a:r>
            <a:r>
              <a:rPr lang="zh-CN" altLang="en-US" dirty="0"/>
              <a:t>所在地为浙江省平湖经济开发区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1" y="3701030"/>
            <a:ext cx="4634552" cy="27586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86" y="3685936"/>
            <a:ext cx="4664952" cy="27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用友</a:t>
            </a:r>
            <a:r>
              <a:rPr lang="en-US" altLang="zh-CN" dirty="0" smtClean="0"/>
              <a:t>U8+</a:t>
            </a:r>
            <a:r>
              <a:rPr lang="zh-CN" altLang="en-US" dirty="0" smtClean="0"/>
              <a:t>条码管理系统的应用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                             -</a:t>
            </a:r>
            <a:r>
              <a:rPr lang="zh-CN" altLang="en-US" dirty="0"/>
              <a:t>东特</a:t>
            </a:r>
            <a:r>
              <a:rPr lang="en-US" altLang="zh-CN" dirty="0"/>
              <a:t>MES</a:t>
            </a:r>
            <a:r>
              <a:rPr lang="zh-CN" altLang="en-US" dirty="0"/>
              <a:t>应用场景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主要是</a:t>
            </a:r>
            <a:r>
              <a:rPr lang="en-US" altLang="zh-CN" dirty="0" smtClean="0"/>
              <a:t>U8</a:t>
            </a:r>
            <a:r>
              <a:rPr lang="zh-CN" altLang="en-US" dirty="0" smtClean="0"/>
              <a:t>系统加上条码管理系统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主要涉及生产型企业的一个计划性生产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通过获取</a:t>
            </a:r>
            <a:r>
              <a:rPr lang="en-US" altLang="zh-CN" dirty="0" smtClean="0"/>
              <a:t>ERP</a:t>
            </a:r>
            <a:r>
              <a:rPr lang="zh-CN" altLang="en-US" dirty="0" smtClean="0"/>
              <a:t>中的销售订单</a:t>
            </a:r>
            <a:r>
              <a:rPr lang="en-US" altLang="zh-CN" dirty="0" smtClean="0"/>
              <a:t>,</a:t>
            </a:r>
            <a:r>
              <a:rPr lang="zh-CN" altLang="en-US" dirty="0" smtClean="0"/>
              <a:t>根据销售订单进行生产</a:t>
            </a:r>
            <a:r>
              <a:rPr lang="en-US" altLang="zh-CN" dirty="0" smtClean="0"/>
              <a:t>,</a:t>
            </a:r>
            <a:r>
              <a:rPr lang="zh-CN" altLang="en-US" dirty="0" smtClean="0"/>
              <a:t>生产后扫描生产订单</a:t>
            </a:r>
            <a:r>
              <a:rPr lang="en-US" altLang="zh-CN" dirty="0" smtClean="0"/>
              <a:t>,</a:t>
            </a:r>
            <a:r>
              <a:rPr lang="zh-CN" altLang="en-US" dirty="0" smtClean="0"/>
              <a:t>返写</a:t>
            </a:r>
            <a:r>
              <a:rPr lang="en-US" altLang="zh-CN" dirty="0" smtClean="0"/>
              <a:t>ERP</a:t>
            </a:r>
            <a:r>
              <a:rPr lang="zh-CN" altLang="en-US" dirty="0" smtClean="0"/>
              <a:t>销售订单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58" y="3789683"/>
            <a:ext cx="5079023" cy="3068318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92536-65AB-4631-A521-A8437B338ACC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杰然</a:t>
            </a:r>
            <a:r>
              <a:rPr lang="en-US" altLang="zh-CN" dirty="0" smtClean="0"/>
              <a:t>MES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065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同侧圆角矩形 3"/>
          <p:cNvSpPr/>
          <p:nvPr/>
        </p:nvSpPr>
        <p:spPr>
          <a:xfrm>
            <a:off x="2265526" y="1745468"/>
            <a:ext cx="7806519" cy="90075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1:</a:t>
            </a:r>
            <a:r>
              <a:rPr lang="zh-CN" altLang="en-US" sz="2800" dirty="0" smtClean="0"/>
              <a:t>生产计划按</a:t>
            </a:r>
            <a:r>
              <a:rPr lang="zh-CN" altLang="en-US" sz="2800" dirty="0"/>
              <a:t>用友</a:t>
            </a:r>
            <a:r>
              <a:rPr lang="en-US" altLang="zh-CN" sz="2800" dirty="0" smtClean="0"/>
              <a:t>ERP</a:t>
            </a:r>
            <a:r>
              <a:rPr lang="zh-CN" altLang="en-US" sz="2800" dirty="0" smtClean="0"/>
              <a:t>销售订单执行生产。</a:t>
            </a:r>
            <a:endParaRPr lang="zh-CN" altLang="en-US" sz="2800" dirty="0"/>
          </a:p>
        </p:txBody>
      </p:sp>
      <p:sp>
        <p:nvSpPr>
          <p:cNvPr id="5" name="同侧圆角矩形 4"/>
          <p:cNvSpPr/>
          <p:nvPr/>
        </p:nvSpPr>
        <p:spPr>
          <a:xfrm>
            <a:off x="2265526" y="2865722"/>
            <a:ext cx="7806519" cy="90075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800" dirty="0" smtClean="0">
                <a:solidFill>
                  <a:prstClr val="white"/>
                </a:solidFill>
              </a:rPr>
              <a:t>2:</a:t>
            </a:r>
            <a:r>
              <a:rPr lang="zh-CN" altLang="zh-CN" sz="2800" dirty="0">
                <a:solidFill>
                  <a:prstClr val="white"/>
                </a:solidFill>
              </a:rPr>
              <a:t>各</a:t>
            </a:r>
            <a:r>
              <a:rPr lang="zh-CN" altLang="en-US" sz="2800" dirty="0">
                <a:solidFill>
                  <a:prstClr val="white"/>
                </a:solidFill>
              </a:rPr>
              <a:t>生产</a:t>
            </a:r>
            <a:r>
              <a:rPr lang="zh-CN" altLang="zh-CN" sz="2800" dirty="0">
                <a:solidFill>
                  <a:prstClr val="white"/>
                </a:solidFill>
              </a:rPr>
              <a:t>工序过程流转之间实现条形码</a:t>
            </a:r>
            <a:r>
              <a:rPr lang="zh-CN" altLang="zh-CN" sz="2800" dirty="0" smtClean="0">
                <a:solidFill>
                  <a:prstClr val="white"/>
                </a:solidFill>
              </a:rPr>
              <a:t>管理</a:t>
            </a:r>
            <a:r>
              <a:rPr lang="zh-CN" altLang="en-US" sz="2800" dirty="0" smtClean="0">
                <a:solidFill>
                  <a:prstClr val="white"/>
                </a:solidFill>
              </a:rPr>
              <a:t>。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sp>
        <p:nvSpPr>
          <p:cNvPr id="6" name="同侧圆角矩形 5"/>
          <p:cNvSpPr/>
          <p:nvPr/>
        </p:nvSpPr>
        <p:spPr>
          <a:xfrm>
            <a:off x="2265526" y="3985976"/>
            <a:ext cx="7806519" cy="90075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3:</a:t>
            </a:r>
            <a:r>
              <a:rPr lang="zh-CN" altLang="zh-CN" sz="2800" dirty="0" smtClean="0"/>
              <a:t>完整</a:t>
            </a:r>
            <a:r>
              <a:rPr lang="zh-CN" altLang="zh-CN" sz="2800" dirty="0"/>
              <a:t>的</a:t>
            </a:r>
            <a:r>
              <a:rPr lang="zh-CN" altLang="zh-CN" sz="2800" dirty="0" smtClean="0"/>
              <a:t>产品</a:t>
            </a:r>
            <a:r>
              <a:rPr lang="zh-CN" altLang="en-US" sz="2800" dirty="0" smtClean="0"/>
              <a:t>生产过程</a:t>
            </a:r>
            <a:r>
              <a:rPr lang="zh-CN" altLang="zh-CN" sz="2800" dirty="0" smtClean="0"/>
              <a:t>追溯</a:t>
            </a:r>
            <a:r>
              <a:rPr lang="zh-CN" altLang="en-US" sz="2800" dirty="0" smtClean="0"/>
              <a:t>，报表功能。</a:t>
            </a:r>
            <a:endParaRPr lang="zh-CN" altLang="en-US" sz="2800" dirty="0"/>
          </a:p>
        </p:txBody>
      </p:sp>
      <p:sp>
        <p:nvSpPr>
          <p:cNvPr id="7" name="同侧圆角矩形 6"/>
          <p:cNvSpPr/>
          <p:nvPr/>
        </p:nvSpPr>
        <p:spPr>
          <a:xfrm>
            <a:off x="2265526" y="5106230"/>
            <a:ext cx="7806519" cy="90075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4:</a:t>
            </a:r>
            <a:r>
              <a:rPr lang="zh-CN" altLang="en-US" sz="2800" dirty="0" smtClean="0"/>
              <a:t>显著减少人工统计成本。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23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7705"/>
            <a:ext cx="10515600" cy="945060"/>
          </a:xfrm>
        </p:spPr>
        <p:txBody>
          <a:bodyPr/>
          <a:lstStyle/>
          <a:p>
            <a:pPr algn="ctr"/>
            <a:r>
              <a:rPr lang="zh-CN" altLang="en-US" dirty="0" smtClean="0"/>
              <a:t>杰然</a:t>
            </a:r>
            <a:r>
              <a:rPr lang="en-US" altLang="zh-CN" dirty="0" smtClean="0"/>
              <a:t>MES</a:t>
            </a:r>
            <a:r>
              <a:rPr lang="zh-CN" altLang="en-US" dirty="0" smtClean="0"/>
              <a:t>功能截图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672" y="1132765"/>
            <a:ext cx="10645253" cy="55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967" y="1037230"/>
            <a:ext cx="10617958" cy="54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4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967" y="1031753"/>
            <a:ext cx="10590071" cy="54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0627"/>
            <a:ext cx="10515600" cy="83087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JDE+PDA</a:t>
            </a:r>
            <a:r>
              <a:rPr lang="zh-CN" altLang="en-US" dirty="0" smtClean="0"/>
              <a:t>出入库解决方案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						</a:t>
            </a:r>
            <a:r>
              <a:rPr lang="zh-CN" altLang="en-US" sz="2500" dirty="0" smtClean="0"/>
              <a:t>案例</a:t>
            </a:r>
            <a:r>
              <a:rPr lang="en-US" altLang="zh-CN" sz="2500" dirty="0" smtClean="0"/>
              <a:t>—</a:t>
            </a:r>
            <a:r>
              <a:rPr lang="zh-CN" altLang="en-US" sz="2500" dirty="0" smtClean="0"/>
              <a:t>上海联合制罐有限公司</a:t>
            </a:r>
            <a:endParaRPr lang="zh-CN" altLang="en-US" sz="25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/>
              <a:t>上海联合制罐有限公司是台湾大华金属工业股份有限公司（台湾股票上市公司）于</a:t>
            </a:r>
            <a:r>
              <a:rPr lang="en-US" altLang="zh-CN" dirty="0" smtClean="0"/>
              <a:t>1995</a:t>
            </a:r>
            <a:r>
              <a:rPr lang="zh-CN" altLang="en-US" dirty="0"/>
              <a:t>年在上海独资建立的专业生产二片式全铝易拉罐和易拉盖的企业</a:t>
            </a:r>
            <a:r>
              <a:rPr lang="zh-CN" altLang="en-US" dirty="0" smtClean="0"/>
              <a:t>。</a:t>
            </a:r>
            <a:r>
              <a:rPr lang="zh-CN" altLang="en-US" dirty="0"/>
              <a:t>占地面积</a:t>
            </a:r>
            <a:r>
              <a:rPr lang="en-US" altLang="zh-CN" dirty="0" smtClean="0"/>
              <a:t>66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600</a:t>
            </a:r>
            <a:r>
              <a:rPr lang="zh-CN" altLang="en-US" dirty="0" smtClean="0"/>
              <a:t>平方米。第一</a:t>
            </a:r>
            <a:r>
              <a:rPr lang="zh-CN" altLang="en-US" dirty="0"/>
              <a:t>期总投资额为</a:t>
            </a:r>
            <a:r>
              <a:rPr lang="en-US" altLang="zh-CN" dirty="0"/>
              <a:t>3000</a:t>
            </a:r>
            <a:r>
              <a:rPr lang="zh-CN" altLang="en-US" dirty="0"/>
              <a:t>万美元</a:t>
            </a:r>
            <a:r>
              <a:rPr lang="zh-CN" altLang="en-US" dirty="0" smtClean="0"/>
              <a:t>。获得可口可</a:t>
            </a:r>
            <a:r>
              <a:rPr lang="zh-CN" altLang="en-US" dirty="0"/>
              <a:t>乐、百事可乐、健力宝、青岛啤酒等著名公司的生产</a:t>
            </a:r>
            <a:r>
              <a:rPr lang="zh-CN" altLang="en-US" dirty="0" smtClean="0"/>
              <a:t>认可，已</a:t>
            </a:r>
            <a:r>
              <a:rPr lang="zh-CN" altLang="en-US" dirty="0"/>
              <a:t>有了大规模的业务</a:t>
            </a:r>
            <a:r>
              <a:rPr lang="zh-CN" altLang="en-US" dirty="0" smtClean="0"/>
              <a:t>往来，并建</a:t>
            </a:r>
            <a:r>
              <a:rPr lang="zh-CN" altLang="en-US" dirty="0"/>
              <a:t>立了良好的合作关系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5" y="4205288"/>
            <a:ext cx="4095750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22" y="4205288"/>
            <a:ext cx="2162175" cy="971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23" y="5176838"/>
            <a:ext cx="21621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JDE+PDA</a:t>
            </a:r>
            <a:r>
              <a:rPr lang="zh-CN" altLang="en-US" dirty="0" smtClean="0"/>
              <a:t>出入库解决方案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基于</a:t>
            </a:r>
            <a:r>
              <a:rPr lang="en-US" altLang="zh-CN" dirty="0"/>
              <a:t>JDE</a:t>
            </a:r>
            <a:r>
              <a:rPr lang="zh-CN" altLang="en-US" dirty="0"/>
              <a:t>的</a:t>
            </a:r>
            <a:r>
              <a:rPr lang="en-US" altLang="zh-CN" dirty="0"/>
              <a:t>Oracle</a:t>
            </a:r>
            <a:r>
              <a:rPr lang="zh-CN" altLang="en-US" dirty="0"/>
              <a:t>数据库及</a:t>
            </a:r>
            <a:r>
              <a:rPr lang="en-US" altLang="zh-CN" dirty="0"/>
              <a:t>PDA(</a:t>
            </a:r>
            <a:r>
              <a:rPr lang="zh-CN" altLang="en-US" dirty="0"/>
              <a:t>手持式数据采集器</a:t>
            </a:r>
            <a:r>
              <a:rPr lang="en-US" altLang="zh-CN" dirty="0"/>
              <a:t>)</a:t>
            </a:r>
            <a:r>
              <a:rPr lang="zh-CN" altLang="en-US" dirty="0"/>
              <a:t>设备</a:t>
            </a:r>
            <a:r>
              <a:rPr lang="en-US" altLang="zh-CN" dirty="0"/>
              <a:t>,</a:t>
            </a:r>
            <a:r>
              <a:rPr lang="zh-CN" altLang="en-US" dirty="0"/>
              <a:t>集成了一个跨平台的条形码出入库解决方案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涉及平台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Oracle</a:t>
            </a:r>
            <a:r>
              <a:rPr lang="zh-CN" altLang="en-US" dirty="0"/>
              <a:t>数据库</a:t>
            </a:r>
            <a:r>
              <a:rPr lang="en-US" altLang="zh-CN" dirty="0"/>
              <a:t>+MSSQL</a:t>
            </a:r>
            <a:r>
              <a:rPr lang="zh-CN" altLang="en-US" dirty="0"/>
              <a:t>数据库</a:t>
            </a:r>
            <a:r>
              <a:rPr lang="en-US" altLang="zh-CN" dirty="0"/>
              <a:t>+Windows Server</a:t>
            </a:r>
            <a:r>
              <a:rPr lang="zh-CN" altLang="en-US" dirty="0"/>
              <a:t>平台</a:t>
            </a:r>
            <a:r>
              <a:rPr lang="en-US" altLang="zh-CN" dirty="0"/>
              <a:t>+PDA</a:t>
            </a:r>
            <a:r>
              <a:rPr lang="zh-CN" altLang="en-US" dirty="0"/>
              <a:t>平台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zh-CN" dirty="0" smtClean="0"/>
              <a:t>核心</a:t>
            </a:r>
            <a:r>
              <a:rPr lang="zh-CN" altLang="zh-CN" dirty="0"/>
              <a:t>功能是数据的采集</a:t>
            </a:r>
            <a:r>
              <a:rPr lang="en-US" altLang="zh-CN" dirty="0" smtClean="0"/>
              <a:t>(PDA</a:t>
            </a:r>
            <a:r>
              <a:rPr lang="zh-CN" altLang="zh-CN" dirty="0" smtClean="0"/>
              <a:t>扫描</a:t>
            </a:r>
            <a:r>
              <a:rPr lang="zh-CN" altLang="zh-CN" dirty="0"/>
              <a:t>条码</a:t>
            </a:r>
            <a:r>
              <a:rPr lang="en-US" altLang="zh-CN" dirty="0"/>
              <a:t>,</a:t>
            </a:r>
            <a:r>
              <a:rPr lang="zh-CN" altLang="zh-CN" dirty="0"/>
              <a:t>上传数据</a:t>
            </a:r>
            <a:r>
              <a:rPr lang="en-US" altLang="zh-CN" dirty="0"/>
              <a:t>),</a:t>
            </a:r>
            <a:r>
              <a:rPr lang="zh-CN" altLang="zh-CN" dirty="0"/>
              <a:t>为产品的入库和产品的出库提供数据的采集功能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F9F8-F825-42D6-B8E9-BF1E65DEE1BC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7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入库功能模块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PDA</a:t>
            </a:r>
            <a:r>
              <a:rPr lang="zh-CN" altLang="en-US" dirty="0" smtClean="0"/>
              <a:t>入库菜单</a:t>
            </a:r>
            <a:r>
              <a:rPr lang="en-US" altLang="zh-CN" dirty="0" smtClean="0"/>
              <a:t>+</a:t>
            </a:r>
            <a:r>
              <a:rPr lang="zh-CN" altLang="en-US" dirty="0" smtClean="0"/>
              <a:t>入库界面（在线和离线）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67" y="2571394"/>
            <a:ext cx="2380952" cy="3066667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531934" y="2571394"/>
            <a:ext cx="2380615" cy="306641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7686193" y="2591828"/>
            <a:ext cx="2380615" cy="3066415"/>
          </a:xfrm>
          <a:prstGeom prst="rect">
            <a:avLst/>
          </a:prstGeom>
        </p:spPr>
      </p:pic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4679-6F15-49C3-8900-23C759C31449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35242"/>
            <a:ext cx="10515600" cy="4941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zh-CN" dirty="0" smtClean="0"/>
              <a:t>扫描</a:t>
            </a:r>
            <a:r>
              <a:rPr lang="zh-CN" altLang="zh-CN" dirty="0"/>
              <a:t>入库有两个模式</a:t>
            </a:r>
            <a:r>
              <a:rPr lang="en-US" altLang="zh-CN" dirty="0"/>
              <a:t>:</a:t>
            </a:r>
            <a:r>
              <a:rPr lang="zh-CN" altLang="zh-CN" dirty="0"/>
              <a:t>在线扫描模式和离线扫描模式</a:t>
            </a:r>
            <a:r>
              <a:rPr lang="en-US" altLang="zh-CN" dirty="0"/>
              <a:t>,</a:t>
            </a:r>
            <a:r>
              <a:rPr lang="zh-CN" altLang="zh-CN" dirty="0"/>
              <a:t>在进行扫描时优先选择</a:t>
            </a:r>
            <a:r>
              <a:rPr lang="en-US" altLang="zh-CN" dirty="0"/>
              <a:t>”</a:t>
            </a:r>
            <a:r>
              <a:rPr lang="zh-CN" altLang="zh-CN" dirty="0"/>
              <a:t>在线扫描模式</a:t>
            </a:r>
            <a:r>
              <a:rPr lang="en-US" altLang="zh-CN" dirty="0" smtClean="0"/>
              <a:t>”; </a:t>
            </a:r>
            <a:r>
              <a:rPr lang="zh-CN" altLang="zh-CN" dirty="0" smtClean="0"/>
              <a:t>在</a:t>
            </a:r>
            <a:r>
              <a:rPr lang="zh-CN" altLang="zh-CN" dirty="0"/>
              <a:t>进入入库扫描前会进行自动判断是否是在线模式还是离线模式</a:t>
            </a:r>
            <a:r>
              <a:rPr lang="en-US" altLang="zh-CN" dirty="0"/>
              <a:t>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93524" y="2762066"/>
            <a:ext cx="2380615" cy="306641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7504513" y="2762065"/>
            <a:ext cx="2380615" cy="3066415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5F99-DD64-4AA3-A48C-2FC4CFC420E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0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7664" y="1049686"/>
            <a:ext cx="3832274" cy="1325563"/>
          </a:xfrm>
        </p:spPr>
        <p:txBody>
          <a:bodyPr/>
          <a:lstStyle/>
          <a:p>
            <a:r>
              <a:rPr lang="zh-CN" altLang="en-US" dirty="0" smtClean="0"/>
              <a:t>条码流程图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033274" y="3848521"/>
            <a:ext cx="1828800" cy="900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数据采集器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(</a:t>
            </a:r>
            <a:r>
              <a:rPr lang="zh-CN" altLang="en-US" dirty="0" smtClean="0"/>
              <a:t>条码枪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智能设备 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033274" y="5629343"/>
            <a:ext cx="1828800" cy="900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数据库服务器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2099110" y="2067699"/>
            <a:ext cx="1828800" cy="900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打印机</a:t>
            </a:r>
          </a:p>
        </p:txBody>
      </p:sp>
      <p:sp>
        <p:nvSpPr>
          <p:cNvPr id="11" name="左右箭头 10"/>
          <p:cNvSpPr/>
          <p:nvPr/>
        </p:nvSpPr>
        <p:spPr>
          <a:xfrm rot="5400000">
            <a:off x="2532385" y="3154755"/>
            <a:ext cx="830578" cy="4583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左右箭头 11"/>
          <p:cNvSpPr/>
          <p:nvPr/>
        </p:nvSpPr>
        <p:spPr>
          <a:xfrm rot="5400000">
            <a:off x="2473629" y="4946268"/>
            <a:ext cx="900024" cy="5064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850966" y="27745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541483"/>
              </p:ext>
            </p:extLst>
          </p:nvPr>
        </p:nvGraphicFramePr>
        <p:xfrm>
          <a:off x="5037222" y="1322363"/>
          <a:ext cx="5943600" cy="541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r:id="rId3" imgW="7742459" imgH="7066874" progId="Visio.Drawing.11">
                  <p:embed/>
                </p:oleObj>
              </mc:Choice>
              <mc:Fallback>
                <p:oleObj r:id="rId3" imgW="7742459" imgH="706687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222" y="1322363"/>
                        <a:ext cx="5943600" cy="541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309938" y="842592"/>
            <a:ext cx="594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客户</a:t>
            </a:r>
            <a:r>
              <a:rPr lang="en-US" altLang="zh-CN" b="1" dirty="0" smtClean="0"/>
              <a:t>JDE</a:t>
            </a:r>
            <a:r>
              <a:rPr lang="zh-CN" altLang="en-US" b="1" dirty="0" smtClean="0"/>
              <a:t>出入库</a:t>
            </a:r>
            <a:r>
              <a:rPr lang="en-US" altLang="zh-CN" b="1" dirty="0" smtClean="0"/>
              <a:t>PDA</a:t>
            </a:r>
            <a:r>
              <a:rPr lang="zh-CN" altLang="en-US" b="1" dirty="0" smtClean="0"/>
              <a:t>解决方案</a:t>
            </a:r>
            <a:endParaRPr lang="zh-CN" altLang="en-US" b="1" dirty="0"/>
          </a:p>
        </p:txBody>
      </p:sp>
      <p:sp>
        <p:nvSpPr>
          <p:cNvPr id="5" name="右弧形箭头 4"/>
          <p:cNvSpPr/>
          <p:nvPr/>
        </p:nvSpPr>
        <p:spPr>
          <a:xfrm rot="10800000">
            <a:off x="598403" y="2353951"/>
            <a:ext cx="1404766" cy="372586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80B-67CB-4740-AD85-3E427CC57CD9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出库功能模块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7328"/>
            <a:ext cx="2380952" cy="306666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98846" y="222732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销售出库的流程是这样的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4714728" y="4508170"/>
            <a:ext cx="13239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下载出库通知单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809593" y="4522140"/>
            <a:ext cx="13239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进行出库扫描操作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8915888" y="4508170"/>
            <a:ext cx="13239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上传出库扫描数据</a:t>
            </a:r>
          </a:p>
        </p:txBody>
      </p:sp>
      <p:sp>
        <p:nvSpPr>
          <p:cNvPr id="19" name="右箭头 18"/>
          <p:cNvSpPr/>
          <p:nvPr/>
        </p:nvSpPr>
        <p:spPr>
          <a:xfrm>
            <a:off x="6039338" y="4689145"/>
            <a:ext cx="771525" cy="589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保存</a:t>
            </a:r>
          </a:p>
        </p:txBody>
      </p:sp>
      <p:sp>
        <p:nvSpPr>
          <p:cNvPr id="20" name="右箭头 19"/>
          <p:cNvSpPr/>
          <p:nvPr/>
        </p:nvSpPr>
        <p:spPr>
          <a:xfrm>
            <a:off x="8134838" y="4708195"/>
            <a:ext cx="771525" cy="589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完成</a:t>
            </a:r>
          </a:p>
        </p:txBody>
      </p:sp>
      <p:sp>
        <p:nvSpPr>
          <p:cNvPr id="3" name="矩形 2"/>
          <p:cNvSpPr/>
          <p:nvPr/>
        </p:nvSpPr>
        <p:spPr>
          <a:xfrm>
            <a:off x="4714729" y="3402084"/>
            <a:ext cx="5525134" cy="717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JDE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5" name="下弧形箭头 4"/>
          <p:cNvSpPr/>
          <p:nvPr/>
        </p:nvSpPr>
        <p:spPr>
          <a:xfrm rot="5400000">
            <a:off x="3739622" y="4028999"/>
            <a:ext cx="1216152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下弧形箭头 11"/>
          <p:cNvSpPr/>
          <p:nvPr/>
        </p:nvSpPr>
        <p:spPr>
          <a:xfrm rot="16200000">
            <a:off x="10008986" y="4028999"/>
            <a:ext cx="1216152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992E4-4425-4BDB-A33B-2D0EF3FE6313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12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10653"/>
            <a:ext cx="10515600" cy="5166310"/>
          </a:xfrm>
        </p:spPr>
        <p:txBody>
          <a:bodyPr/>
          <a:lstStyle/>
          <a:p>
            <a:r>
              <a:rPr lang="zh-CN" altLang="en-US" dirty="0"/>
              <a:t>下载出库通知单</a:t>
            </a:r>
            <a:r>
              <a:rPr lang="en-US" altLang="zh-CN" dirty="0"/>
              <a:t>(</a:t>
            </a:r>
            <a:r>
              <a:rPr lang="zh-CN" altLang="en-US" dirty="0"/>
              <a:t>批次规则</a:t>
            </a:r>
            <a:r>
              <a:rPr lang="en-US" altLang="zh-CN" dirty="0"/>
              <a:t>,</a:t>
            </a:r>
            <a:r>
              <a:rPr lang="zh-CN" altLang="en-US" dirty="0"/>
              <a:t>物料明细</a:t>
            </a:r>
            <a:r>
              <a:rPr lang="en-US" altLang="zh-CN" dirty="0" smtClean="0"/>
              <a:t>),</a:t>
            </a:r>
            <a:r>
              <a:rPr lang="zh-CN" altLang="en-US" dirty="0" smtClean="0"/>
              <a:t>扫描出库</a:t>
            </a:r>
            <a:r>
              <a:rPr lang="en-US" altLang="zh-CN" dirty="0" smtClean="0"/>
              <a:t>,</a:t>
            </a:r>
            <a:r>
              <a:rPr lang="zh-CN" altLang="en-US" dirty="0" smtClean="0"/>
              <a:t>上传数据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90220" y="1943919"/>
            <a:ext cx="2380615" cy="30664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535483" y="1943918"/>
            <a:ext cx="2380615" cy="30664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6380746" y="1943917"/>
            <a:ext cx="2380615" cy="306641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9226009" y="1943916"/>
            <a:ext cx="2380615" cy="3066415"/>
          </a:xfrm>
          <a:prstGeom prst="rect">
            <a:avLst/>
          </a:prstGeom>
        </p:spPr>
      </p:pic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3BAD-C5DC-415B-9797-1B9BAFB6EAE8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0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		</a:t>
            </a:r>
            <a:r>
              <a:rPr lang="zh-CN" altLang="en-US" dirty="0" smtClean="0"/>
              <a:t>金蝶</a:t>
            </a:r>
            <a:r>
              <a:rPr lang="en-US" altLang="zh-CN" dirty="0" smtClean="0"/>
              <a:t>K3</a:t>
            </a:r>
            <a:r>
              <a:rPr lang="zh-CN" altLang="en-US" dirty="0" smtClean="0"/>
              <a:t>集成</a:t>
            </a:r>
            <a:r>
              <a:rPr lang="en-US" altLang="zh-CN" dirty="0" smtClean="0"/>
              <a:t>PDA</a:t>
            </a:r>
            <a:r>
              <a:rPr lang="zh-CN" altLang="en-US" dirty="0" smtClean="0"/>
              <a:t>应用场景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				--</a:t>
            </a:r>
            <a:r>
              <a:rPr lang="zh-CN" altLang="en-US" dirty="0" smtClean="0"/>
              <a:t>金华金宝尼家具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金华市金宝尼家具有限公司需要用采集器</a:t>
            </a:r>
            <a:r>
              <a:rPr lang="en-GB" altLang="zh-CN" dirty="0"/>
              <a:t>(</a:t>
            </a:r>
            <a:r>
              <a:rPr lang="en-US" altLang="zh-CN" dirty="0" err="1"/>
              <a:t>手持式</a:t>
            </a:r>
            <a:r>
              <a:rPr lang="en-GB" altLang="zh-CN" dirty="0"/>
              <a:t>PDA)</a:t>
            </a:r>
            <a:r>
              <a:rPr lang="en-US" altLang="zh-CN" dirty="0" err="1"/>
              <a:t>扫描条码并上传到</a:t>
            </a:r>
            <a:r>
              <a:rPr lang="en-GB" altLang="zh-CN" dirty="0"/>
              <a:t>PDA</a:t>
            </a:r>
            <a:r>
              <a:rPr lang="en-US" altLang="zh-CN" dirty="0" err="1"/>
              <a:t>管理端，管理端定时生成入库单据，完成扫描入库功能</a:t>
            </a:r>
            <a:r>
              <a:rPr lang="en-US" altLang="zh-CN" dirty="0" smtClean="0"/>
              <a:t>。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金宝尼家具有限公司还需要通过金蝶做好调拨单</a:t>
            </a:r>
            <a:r>
              <a:rPr lang="en-US" altLang="zh-CN" dirty="0" err="1"/>
              <a:t>，通过</a:t>
            </a:r>
            <a:r>
              <a:rPr lang="en-GB" altLang="zh-CN" dirty="0"/>
              <a:t>PDA</a:t>
            </a:r>
            <a:r>
              <a:rPr lang="en-US" altLang="zh-CN" dirty="0" err="1"/>
              <a:t>下载金蝶中做好的调拨单，以调拨单为范围做扫描出库</a:t>
            </a:r>
            <a:r>
              <a:rPr lang="en-GB" altLang="zh-CN" dirty="0"/>
              <a:t>.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	实现扫描入库</a:t>
            </a:r>
            <a:r>
              <a:rPr lang="en-US" altLang="zh-CN" dirty="0"/>
              <a:t>，并由管理端定时将上传的入库条码生成金蝶入库单，记录生成对应入库单所涉及的具体条码号</a:t>
            </a:r>
            <a:r>
              <a:rPr lang="en-GB" altLang="zh-CN" dirty="0"/>
              <a:t>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实现扫描出库</a:t>
            </a:r>
            <a:r>
              <a:rPr lang="en-US" altLang="zh-CN" dirty="0" err="1"/>
              <a:t>，根据调拨单，规范扫描出库，限定扫描的条码必需符合调拨单内容</a:t>
            </a:r>
            <a:r>
              <a:rPr lang="en-GB" altLang="zh-CN" dirty="0"/>
              <a:t>;</a:t>
            </a:r>
            <a:r>
              <a:rPr lang="en-US" altLang="zh-CN" dirty="0" err="1"/>
              <a:t>记录对应调拨单具体出库哪些条码</a:t>
            </a:r>
            <a:r>
              <a:rPr lang="en-GB" altLang="zh-CN" dirty="0"/>
              <a:t>.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5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端界面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入库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内容占位符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350" y="1884869"/>
            <a:ext cx="3594943" cy="4185342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384256" y="1930847"/>
            <a:ext cx="3690186" cy="41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界面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出库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内容占位符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90"/>
            <a:ext cx="3212933" cy="3880643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573253" y="1898189"/>
            <a:ext cx="3169319" cy="3880643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8264692" y="1898188"/>
            <a:ext cx="3055270" cy="38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管理端界面</a:t>
            </a:r>
            <a:r>
              <a:rPr lang="en-US" altLang="zh-CN" dirty="0" smtClean="0"/>
              <a:t>-</a:t>
            </a:r>
            <a:r>
              <a:rPr lang="zh-CN" altLang="en-US" dirty="0" smtClean="0"/>
              <a:t>打印条码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6" y="1421488"/>
            <a:ext cx="11983454" cy="52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6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管理端界面</a:t>
            </a:r>
            <a:r>
              <a:rPr lang="en-US" altLang="zh-CN" dirty="0" smtClean="0"/>
              <a:t>-</a:t>
            </a:r>
            <a:r>
              <a:rPr lang="zh-CN" altLang="en-US" dirty="0" smtClean="0"/>
              <a:t>定时导入单据功能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904" y="1347753"/>
            <a:ext cx="9930063" cy="48292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70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管理端界面</a:t>
            </a:r>
            <a:r>
              <a:rPr lang="en-US" altLang="zh-CN" dirty="0" smtClean="0"/>
              <a:t>-</a:t>
            </a:r>
            <a:r>
              <a:rPr lang="zh-CN" altLang="en-US" dirty="0" smtClean="0"/>
              <a:t>完整的日志记录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863" y="1825625"/>
            <a:ext cx="9865895" cy="435133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978568"/>
            <a:ext cx="10431127" cy="55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4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5" y="1074821"/>
            <a:ext cx="10651832" cy="51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8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2607" y="8538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条码设备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220" y="2064152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打印机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条码枪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数据采集器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31" y="1339186"/>
            <a:ext cx="2305050" cy="1857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989" y="2603051"/>
            <a:ext cx="3305175" cy="223837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2445048" y="2136905"/>
            <a:ext cx="955343" cy="238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2515595" y="3722239"/>
            <a:ext cx="3848669" cy="230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681" y="4329515"/>
            <a:ext cx="1143000" cy="208597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2869726" y="5285083"/>
            <a:ext cx="1375439" cy="169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F586-F2D3-416E-9FF3-53582056A1A1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6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TextBox 3"/>
          <p:cNvSpPr txBox="1"/>
          <p:nvPr/>
        </p:nvSpPr>
        <p:spPr>
          <a:xfrm>
            <a:off x="3080958" y="2080425"/>
            <a:ext cx="664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latin typeface="华文楷体" pitchFamily="2" charset="-122"/>
                <a:ea typeface="华文楷体" pitchFamily="2" charset="-122"/>
              </a:rPr>
              <a:t>谢谢！</a:t>
            </a:r>
            <a:endParaRPr lang="zh-CN" altLang="en-US" sz="72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7" name="图片 6" descr="握手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53" y="3280754"/>
            <a:ext cx="3143272" cy="20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条码生成及打印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1:</a:t>
            </a:r>
            <a:r>
              <a:rPr lang="zh-CN" altLang="en-US" dirty="0" smtClean="0"/>
              <a:t>生成条码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2:</a:t>
            </a:r>
            <a:r>
              <a:rPr lang="zh-CN" altLang="en-US" dirty="0" smtClean="0"/>
              <a:t>打印各种规格的条码标签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zh-CN" altLang="en-US" dirty="0" smtClean="0"/>
              <a:t>条码生成主要有三种实现方式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1:</a:t>
            </a:r>
            <a:r>
              <a:rPr lang="zh-CN" altLang="en-US" dirty="0" smtClean="0"/>
              <a:t>条码字体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2:</a:t>
            </a:r>
            <a:r>
              <a:rPr lang="zh-CN" altLang="en-US" dirty="0" smtClean="0"/>
              <a:t>条码控件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3:</a:t>
            </a:r>
            <a:r>
              <a:rPr lang="zh-CN" altLang="en-US" dirty="0" smtClean="0"/>
              <a:t>给条码打印机传递专用编程指令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zh-CN" altLang="en-US" dirty="0" smtClean="0"/>
              <a:t>我们采用的是的条码控件实现条码的生成和打印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zh-CN" altLang="en-US" dirty="0" smtClean="0"/>
              <a:t>使用条码控件可以大部分打印机都可以实现条码的打印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702B-C909-4DCA-A97B-83F0A2130801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9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3111" y="382137"/>
            <a:ext cx="10515600" cy="579482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通过打印控件可以快速生成各种规格的标签和模版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26" y="1199419"/>
            <a:ext cx="2647950" cy="1019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26" y="4055051"/>
            <a:ext cx="2305050" cy="1381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701" y="831849"/>
            <a:ext cx="7715250" cy="55245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BF19-6B2F-4F92-8809-4FAE4BA5AD25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条码数据的采集</a:t>
            </a:r>
            <a:r>
              <a:rPr lang="en-US" altLang="zh-CN" dirty="0" smtClean="0"/>
              <a:t>-</a:t>
            </a:r>
            <a:r>
              <a:rPr lang="zh-CN" altLang="en-US" dirty="0" smtClean="0"/>
              <a:t>连</a:t>
            </a:r>
            <a:r>
              <a:rPr lang="en-US" altLang="zh-CN" dirty="0" smtClean="0"/>
              <a:t>PC</a:t>
            </a:r>
            <a:r>
              <a:rPr lang="zh-CN" altLang="en-US" dirty="0" smtClean="0"/>
              <a:t>条码枪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条码枪的扫描条码进行实时数据采集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我们讨论的是一维码的条码</a:t>
            </a:r>
            <a:r>
              <a:rPr lang="en-US" altLang="zh-CN" dirty="0" smtClean="0"/>
              <a:t>,</a:t>
            </a:r>
            <a:r>
              <a:rPr lang="zh-CN" altLang="en-US" dirty="0" smtClean="0"/>
              <a:t>因此条码内容一般是重要的关键数据</a:t>
            </a:r>
            <a:r>
              <a:rPr lang="en-US" altLang="zh-CN" dirty="0" smtClean="0"/>
              <a:t>;</a:t>
            </a:r>
            <a:r>
              <a:rPr lang="zh-CN" altLang="en-US" dirty="0" smtClean="0"/>
              <a:t>可以是物料号</a:t>
            </a:r>
            <a:r>
              <a:rPr lang="en-US" altLang="zh-CN" dirty="0" smtClean="0"/>
              <a:t>,</a:t>
            </a:r>
            <a:r>
              <a:rPr lang="zh-CN" altLang="en-US" dirty="0" smtClean="0"/>
              <a:t>日期</a:t>
            </a:r>
            <a:r>
              <a:rPr lang="en-US" altLang="zh-CN" dirty="0" smtClean="0"/>
              <a:t>,</a:t>
            </a:r>
            <a:r>
              <a:rPr lang="zh-CN" altLang="en-US" dirty="0" smtClean="0"/>
              <a:t>数量等的集合</a:t>
            </a:r>
            <a:r>
              <a:rPr lang="en-US" altLang="zh-CN" dirty="0" smtClean="0"/>
              <a:t>,</a:t>
            </a:r>
            <a:r>
              <a:rPr lang="zh-CN" altLang="en-US" dirty="0" smtClean="0"/>
              <a:t>且长度短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所以一维条码一般要求有数据库支持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通过连接</a:t>
            </a:r>
            <a:r>
              <a:rPr lang="en-US" altLang="zh-CN" dirty="0" smtClean="0"/>
              <a:t>PC</a:t>
            </a:r>
            <a:r>
              <a:rPr lang="zh-CN" altLang="en-US" dirty="0" smtClean="0"/>
              <a:t>的条码枪进行数据的扫描</a:t>
            </a:r>
            <a:r>
              <a:rPr lang="en-US" altLang="zh-CN" dirty="0" smtClean="0"/>
              <a:t>,</a:t>
            </a:r>
            <a:r>
              <a:rPr lang="zh-CN" altLang="en-US" dirty="0" smtClean="0"/>
              <a:t>而条码枪的作用在此就是快速录入并且极大的降低出错率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通过条码枪的扫描</a:t>
            </a:r>
            <a:r>
              <a:rPr lang="en-US" altLang="zh-CN" dirty="0" smtClean="0"/>
              <a:t>,</a:t>
            </a:r>
            <a:r>
              <a:rPr lang="zh-CN" altLang="en-US" dirty="0" smtClean="0"/>
              <a:t>扫描完成后条码枪会发出回车命令</a:t>
            </a:r>
            <a:r>
              <a:rPr lang="en-US" altLang="zh-CN" dirty="0" smtClean="0"/>
              <a:t>,</a:t>
            </a:r>
            <a:r>
              <a:rPr lang="zh-CN" altLang="en-US" dirty="0" smtClean="0"/>
              <a:t>回车事件中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可以进行数据的处理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由于条码枪需要</a:t>
            </a:r>
            <a:r>
              <a:rPr lang="en-US" altLang="zh-CN" dirty="0" smtClean="0"/>
              <a:t>PC</a:t>
            </a:r>
            <a:r>
              <a:rPr lang="zh-CN" altLang="en-US" dirty="0" smtClean="0"/>
              <a:t>支持一般只支持比较固定的场所</a:t>
            </a:r>
            <a:r>
              <a:rPr lang="en-US" altLang="zh-CN" dirty="0" smtClean="0"/>
              <a:t>.</a:t>
            </a:r>
            <a:r>
              <a:rPr lang="zh-CN" altLang="en-US" dirty="0" smtClean="0"/>
              <a:t>较小的可扫描固件</a:t>
            </a:r>
            <a:r>
              <a:rPr lang="en-US" altLang="zh-CN" dirty="0" smtClean="0"/>
              <a:t>.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ED1A-1D2F-4CDE-915B-9FCD97830364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81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9049" y="93616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条码数据的采集</a:t>
            </a:r>
            <a:r>
              <a:rPr lang="en-US" altLang="zh-CN" dirty="0" smtClean="0"/>
              <a:t>-</a:t>
            </a:r>
            <a:r>
              <a:rPr lang="zh-CN" altLang="en-US" dirty="0" smtClean="0"/>
              <a:t>智能设备</a:t>
            </a:r>
            <a:r>
              <a:rPr lang="en-US" altLang="zh-CN" dirty="0" smtClean="0"/>
              <a:t>PDA</a:t>
            </a:r>
            <a:r>
              <a:rPr lang="zh-CN" altLang="en-US" dirty="0" smtClean="0"/>
              <a:t>数据采集器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049" y="2261724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PDA</a:t>
            </a:r>
            <a:r>
              <a:rPr lang="zh-CN" altLang="en-US" dirty="0" smtClean="0"/>
              <a:t>数据采集器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可以实现实时数据采集</a:t>
            </a:r>
            <a:r>
              <a:rPr lang="en-US" altLang="zh-CN" dirty="0" smtClean="0"/>
              <a:t>+</a:t>
            </a:r>
            <a:r>
              <a:rPr lang="zh-CN" altLang="en-US" dirty="0" smtClean="0"/>
              <a:t>离线采集两种模式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 smtClean="0"/>
              <a:t>   	</a:t>
            </a:r>
            <a:r>
              <a:rPr lang="zh-CN" altLang="en-US" dirty="0" smtClean="0"/>
              <a:t>需要定制开发智能程序</a:t>
            </a:r>
            <a:r>
              <a:rPr lang="en-US" altLang="zh-CN" dirty="0" smtClean="0"/>
              <a:t>;</a:t>
            </a:r>
          </a:p>
          <a:p>
            <a:r>
              <a:rPr lang="zh-CN" altLang="en-US" dirty="0" smtClean="0"/>
              <a:t>实时数据采集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由于</a:t>
            </a:r>
            <a:r>
              <a:rPr lang="en-US" altLang="zh-CN" dirty="0" smtClean="0"/>
              <a:t>PDA</a:t>
            </a:r>
            <a:r>
              <a:rPr lang="zh-CN" altLang="en-US" dirty="0" smtClean="0"/>
              <a:t>可以通过</a:t>
            </a:r>
            <a:r>
              <a:rPr lang="en-US" altLang="zh-CN" dirty="0" smtClean="0"/>
              <a:t>WIFI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3G</a:t>
            </a:r>
            <a:r>
              <a:rPr lang="zh-CN" altLang="en-US" dirty="0" smtClean="0"/>
              <a:t>网络连接到网络环境中</a:t>
            </a:r>
            <a:r>
              <a:rPr lang="en-US" altLang="zh-CN" dirty="0" smtClean="0"/>
              <a:t>,</a:t>
            </a:r>
            <a:r>
              <a:rPr lang="zh-CN" altLang="en-US" dirty="0" smtClean="0"/>
              <a:t>当</a:t>
            </a:r>
            <a:r>
              <a:rPr lang="en-US" altLang="zh-CN" dirty="0" smtClean="0"/>
              <a:t>PDA</a:t>
            </a:r>
            <a:r>
              <a:rPr lang="zh-CN" altLang="en-US" dirty="0" smtClean="0"/>
              <a:t>连接到网络中后</a:t>
            </a:r>
            <a:r>
              <a:rPr lang="en-US" altLang="zh-CN" dirty="0" smtClean="0"/>
              <a:t>,</a:t>
            </a:r>
            <a:r>
              <a:rPr lang="zh-CN" altLang="en-US" dirty="0" smtClean="0"/>
              <a:t>扫描的数据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可以直接通过网络传递到数据岛</a:t>
            </a:r>
            <a:r>
              <a:rPr lang="en-US" altLang="zh-CN" dirty="0" smtClean="0"/>
              <a:t>.</a:t>
            </a:r>
            <a:r>
              <a:rPr lang="zh-CN" altLang="en-US" dirty="0" smtClean="0"/>
              <a:t>目前主要有两种方式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如果在局域网中使用</a:t>
            </a:r>
            <a:r>
              <a:rPr lang="en-US" altLang="zh-CN" dirty="0" smtClean="0"/>
              <a:t>WIFI</a:t>
            </a:r>
            <a:r>
              <a:rPr lang="zh-CN" altLang="en-US" dirty="0" smtClean="0"/>
              <a:t>则可以使用</a:t>
            </a:r>
            <a:r>
              <a:rPr lang="en-US" altLang="zh-CN" dirty="0" smtClean="0"/>
              <a:t>.NET </a:t>
            </a:r>
            <a:r>
              <a:rPr lang="zh-CN" altLang="en-US" dirty="0" smtClean="0"/>
              <a:t>编程直接访问数据库如果是</a:t>
            </a:r>
            <a:r>
              <a:rPr lang="en-US" altLang="zh-CN" dirty="0" smtClean="0"/>
              <a:t>MSSQL</a:t>
            </a:r>
            <a:r>
              <a:rPr lang="zh-CN" altLang="en-US" dirty="0" smtClean="0"/>
              <a:t>数据库则直接调用</a:t>
            </a:r>
            <a:r>
              <a:rPr lang="en-US" altLang="zh-CN" dirty="0" smtClean="0"/>
              <a:t>SQL Client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Command</a:t>
            </a:r>
            <a:r>
              <a:rPr lang="zh-CN" altLang="en-US" dirty="0" smtClean="0"/>
              <a:t>类实现数据的写入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如果是</a:t>
            </a:r>
            <a:r>
              <a:rPr lang="en-US" altLang="zh-CN" dirty="0" smtClean="0"/>
              <a:t>Oracle </a:t>
            </a:r>
            <a:r>
              <a:rPr lang="zh-CN" altLang="en-US" dirty="0" smtClean="0"/>
              <a:t>则可以使用 </a:t>
            </a:r>
            <a:r>
              <a:rPr lang="en-US" altLang="zh-CN" dirty="0" smtClean="0"/>
              <a:t>MSSQL</a:t>
            </a:r>
            <a:r>
              <a:rPr lang="zh-CN" altLang="en-US" dirty="0" smtClean="0"/>
              <a:t>的链接服务器</a:t>
            </a:r>
            <a:r>
              <a:rPr lang="en-US" altLang="zh-CN" dirty="0" smtClean="0"/>
              <a:t>,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Open Query</a:t>
            </a:r>
            <a:r>
              <a:rPr lang="zh-CN" altLang="en-US" dirty="0" smtClean="0"/>
              <a:t>方法写入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表中</a:t>
            </a:r>
            <a:r>
              <a:rPr lang="en-US" altLang="zh-CN" dirty="0" smtClean="0"/>
              <a:t>.</a:t>
            </a:r>
            <a:r>
              <a:rPr lang="zh-CN" altLang="en-US" dirty="0" smtClean="0"/>
              <a:t>当然也可以调用自定义的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方法写入</a:t>
            </a:r>
            <a:r>
              <a:rPr lang="en-US" altLang="zh-CN" dirty="0" smtClean="0"/>
              <a:t>Oracle;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894" y="1854224"/>
            <a:ext cx="1143000" cy="2085975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94C9-23DF-455E-B30C-922B60B739D0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760" y="1463041"/>
            <a:ext cx="10706686" cy="52062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而如果在外部使用</a:t>
            </a:r>
            <a:r>
              <a:rPr lang="en-US" altLang="zh-CN" dirty="0" smtClean="0"/>
              <a:t>3G</a:t>
            </a:r>
            <a:r>
              <a:rPr lang="zh-CN" altLang="en-US" dirty="0" smtClean="0"/>
              <a:t>网络</a:t>
            </a:r>
            <a:r>
              <a:rPr lang="en-US" altLang="zh-CN" dirty="0" smtClean="0"/>
              <a:t>,</a:t>
            </a:r>
            <a:r>
              <a:rPr lang="zh-CN" altLang="en-US" dirty="0" smtClean="0"/>
              <a:t>则需要使用的是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进行数据的交互</a:t>
            </a:r>
            <a:r>
              <a:rPr lang="en-US" altLang="zh-CN" dirty="0" smtClean="0"/>
              <a:t>;</a:t>
            </a:r>
            <a:r>
              <a:rPr lang="zh-CN" altLang="en-US" dirty="0" smtClean="0"/>
              <a:t>其实现原理是这样</a:t>
            </a:r>
            <a:r>
              <a:rPr lang="en-US" altLang="zh-CN" dirty="0" smtClean="0"/>
              <a:t>,</a:t>
            </a:r>
            <a:r>
              <a:rPr lang="zh-CN" altLang="en-US" dirty="0" smtClean="0"/>
              <a:t>通过建立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</a:t>
            </a:r>
            <a:r>
              <a:rPr lang="en-US" altLang="zh-CN" dirty="0" smtClean="0"/>
              <a:t>,</a:t>
            </a:r>
            <a:r>
              <a:rPr lang="zh-CN" altLang="en-US" dirty="0" smtClean="0"/>
              <a:t>提供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服务开放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PDA</a:t>
            </a:r>
            <a:r>
              <a:rPr lang="zh-CN" altLang="en-US" dirty="0" smtClean="0"/>
              <a:t>连接</a:t>
            </a:r>
            <a:r>
              <a:rPr lang="en-US" altLang="zh-CN" dirty="0" smtClean="0"/>
              <a:t>3G</a:t>
            </a:r>
            <a:r>
              <a:rPr lang="zh-CN" altLang="en-US" dirty="0" smtClean="0"/>
              <a:t>后调用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XML</a:t>
            </a:r>
            <a:r>
              <a:rPr lang="zh-CN" altLang="en-US" dirty="0" smtClean="0"/>
              <a:t>的方法把数据提交给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服务器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服务器解析后</a:t>
            </a:r>
            <a:r>
              <a:rPr lang="en-US" altLang="zh-CN" dirty="0" smtClean="0"/>
              <a:t>,</a:t>
            </a:r>
            <a:r>
              <a:rPr lang="zh-CN" altLang="en-US" dirty="0" smtClean="0"/>
              <a:t>执行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流程图如下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	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026855" y="4165284"/>
            <a:ext cx="1828800" cy="2011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WebService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8841544" y="4165282"/>
            <a:ext cx="1828800" cy="2011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212166" y="4165282"/>
            <a:ext cx="1828800" cy="2011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8" name="左右箭头 7"/>
          <p:cNvSpPr/>
          <p:nvPr/>
        </p:nvSpPr>
        <p:spPr>
          <a:xfrm>
            <a:off x="3040966" y="4952453"/>
            <a:ext cx="1985889" cy="506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执行方法</a:t>
            </a:r>
            <a:endParaRPr lang="zh-CN" altLang="en-US" dirty="0"/>
          </a:p>
        </p:txBody>
      </p:sp>
      <p:sp>
        <p:nvSpPr>
          <p:cNvPr id="9" name="左右箭头 8"/>
          <p:cNvSpPr/>
          <p:nvPr/>
        </p:nvSpPr>
        <p:spPr>
          <a:xfrm>
            <a:off x="6855655" y="4917904"/>
            <a:ext cx="1985889" cy="506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调用方法</a:t>
            </a:r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36933-022F-4FEA-BFA4-33CFB0B478AF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离线数据采集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899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离线数据采集主要采用的是</a:t>
            </a:r>
            <a:r>
              <a:rPr lang="en-US" altLang="zh-CN" dirty="0" smtClean="0"/>
              <a:t>SQLite</a:t>
            </a:r>
            <a:r>
              <a:rPr lang="zh-CN" altLang="en-US" dirty="0" smtClean="0"/>
              <a:t>轻量级数据库进行数据库支持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所有的离线数据全部存储在</a:t>
            </a:r>
            <a:r>
              <a:rPr lang="en-US" altLang="zh-CN" dirty="0" smtClean="0"/>
              <a:t>SQLite</a:t>
            </a:r>
            <a:r>
              <a:rPr lang="zh-CN" altLang="en-US" dirty="0" smtClean="0"/>
              <a:t>数据库文件中</a:t>
            </a:r>
            <a:r>
              <a:rPr lang="en-US" altLang="zh-CN" dirty="0" smtClean="0"/>
              <a:t>,</a:t>
            </a:r>
            <a:r>
              <a:rPr lang="zh-CN" altLang="en-US" dirty="0" smtClean="0"/>
              <a:t>从而保证了数据的安全性和读写速率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zh-CN" altLang="en-US" dirty="0" smtClean="0"/>
              <a:t>离线数据采集例子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>
                <a:hlinkClick r:id="rId2" action="ppaction://hlinkfile"/>
              </a:rPr>
              <a:t>离线出入库解决方案流程图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离线数据库采集一般多用在网络环境不好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或者需要大范围移动的环境中</a:t>
            </a:r>
            <a:r>
              <a:rPr lang="en-US" altLang="zh-CN" dirty="0" smtClean="0"/>
              <a:t>.</a:t>
            </a:r>
            <a:r>
              <a:rPr lang="zh-CN" altLang="en-US" dirty="0" smtClean="0"/>
              <a:t>比较适合的是出库</a:t>
            </a:r>
            <a:r>
              <a:rPr lang="en-US" altLang="zh-CN" dirty="0" smtClean="0"/>
              <a:t>,</a:t>
            </a:r>
            <a:r>
              <a:rPr lang="zh-CN" altLang="en-US" dirty="0" smtClean="0"/>
              <a:t>调拨</a:t>
            </a:r>
            <a:r>
              <a:rPr lang="en-US" altLang="zh-CN" dirty="0" smtClean="0"/>
              <a:t>,</a:t>
            </a:r>
            <a:r>
              <a:rPr lang="zh-CN" altLang="en-US" dirty="0" smtClean="0"/>
              <a:t>领料</a:t>
            </a:r>
            <a:r>
              <a:rPr lang="en-US" altLang="zh-CN" dirty="0" smtClean="0"/>
              <a:t>,</a:t>
            </a:r>
            <a:r>
              <a:rPr lang="zh-CN" altLang="en-US" dirty="0" smtClean="0"/>
              <a:t>盘点等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02A1F-725F-4049-8059-8DC46191F358}" type="datetime1">
              <a:rPr lang="zh-CN" altLang="en-US" smtClean="0"/>
              <a:t>2013-09-05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432</Words>
  <Application>Microsoft Office PowerPoint</Application>
  <PresentationFormat>宽屏</PresentationFormat>
  <Paragraphs>158</Paragraphs>
  <Slides>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华文楷体</vt:lpstr>
      <vt:lpstr>宋体</vt:lpstr>
      <vt:lpstr>Arial</vt:lpstr>
      <vt:lpstr>Calibri</vt:lpstr>
      <vt:lpstr>Calibri Light</vt:lpstr>
      <vt:lpstr>Times New Roman</vt:lpstr>
      <vt:lpstr>Office 主题</vt:lpstr>
      <vt:lpstr>Visio.Drawing.11</vt:lpstr>
      <vt:lpstr>Barcode&amp;ERP</vt:lpstr>
      <vt:lpstr>条码流程图</vt:lpstr>
      <vt:lpstr>条码设备</vt:lpstr>
      <vt:lpstr>条码生成及打印</vt:lpstr>
      <vt:lpstr>PowerPoint 演示文稿</vt:lpstr>
      <vt:lpstr>条码数据的采集-连PC条码枪</vt:lpstr>
      <vt:lpstr>条码数据的采集-智能设备PDA数据采集器</vt:lpstr>
      <vt:lpstr>PowerPoint 演示文稿</vt:lpstr>
      <vt:lpstr>离线数据采集</vt:lpstr>
      <vt:lpstr>用友U8+条码管理系统的应用 -东特MES应用场景</vt:lpstr>
      <vt:lpstr>用友U8+条码管理系统的应用                                           -东特MES应用场景</vt:lpstr>
      <vt:lpstr>杰然MES介绍</vt:lpstr>
      <vt:lpstr>杰然MES功能截图</vt:lpstr>
      <vt:lpstr>PowerPoint 演示文稿</vt:lpstr>
      <vt:lpstr>PowerPoint 演示文稿</vt:lpstr>
      <vt:lpstr>JDE+PDA出入库解决方案        案例—上海联合制罐有限公司</vt:lpstr>
      <vt:lpstr>JDE+PDA出入库解决方案</vt:lpstr>
      <vt:lpstr>PDA入库功能模块</vt:lpstr>
      <vt:lpstr>PowerPoint 演示文稿</vt:lpstr>
      <vt:lpstr>PDA出库功能模块</vt:lpstr>
      <vt:lpstr>PowerPoint 演示文稿</vt:lpstr>
      <vt:lpstr>  金蝶K3集成PDA应用场景       --金华金宝尼家具</vt:lpstr>
      <vt:lpstr>PDA端界面—入库</vt:lpstr>
      <vt:lpstr>PDA界面—出库</vt:lpstr>
      <vt:lpstr>管理端界面-打印条码</vt:lpstr>
      <vt:lpstr>管理端界面-定时导入单据功能</vt:lpstr>
      <vt:lpstr>管理端界面-完整的日志记录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条码管理+ERP系统</dc:title>
  <dc:creator>qisheng zhang</dc:creator>
  <cp:lastModifiedBy>qisheng zhang</cp:lastModifiedBy>
  <cp:revision>40</cp:revision>
  <dcterms:created xsi:type="dcterms:W3CDTF">2013-07-17T12:29:55Z</dcterms:created>
  <dcterms:modified xsi:type="dcterms:W3CDTF">2013-09-05T05:44:14Z</dcterms:modified>
</cp:coreProperties>
</file>